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6" d="100"/>
          <a:sy n="96" d="100"/>
        </p:scale>
        <p:origin x="988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t>Chapter 7: Sustainability in South Korea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Navigating Sustainability in Asia</a:t>
            </a:r>
          </a:p>
          <a:p>
            <a:endParaRPr/>
          </a:p>
          <a:p>
            <a:r>
              <a:t>Instructor Slide Deck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dirty="0"/>
              <a:t>Understand how chaebol governance shapes ESG outcomes</a:t>
            </a:r>
          </a:p>
          <a:p>
            <a:r>
              <a:rPr dirty="0" err="1"/>
              <a:t>Analyse</a:t>
            </a:r>
            <a:r>
              <a:rPr dirty="0"/>
              <a:t> the impact of speed-driven decision-making</a:t>
            </a:r>
          </a:p>
          <a:p>
            <a:r>
              <a:rPr dirty="0"/>
              <a:t>Assess demographic and social sustainability risks</a:t>
            </a:r>
          </a:p>
          <a:p>
            <a:r>
              <a:rPr dirty="0"/>
              <a:t>Evaluate governance reform and the Korea Discount</a:t>
            </a:r>
          </a:p>
          <a:p>
            <a:r>
              <a:rPr dirty="0"/>
              <a:t>Identify sustainability-linked growth opportunities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Summary of Key Points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dirty="0"/>
              <a:t>Speed enables execution but increases governance risk</a:t>
            </a:r>
          </a:p>
          <a:p>
            <a:r>
              <a:rPr dirty="0"/>
              <a:t>Chaebol dominance concentrates control</a:t>
            </a:r>
          </a:p>
          <a:p>
            <a:r>
              <a:rPr dirty="0"/>
              <a:t>Governance reform is central to valuation and ESG credibility</a:t>
            </a:r>
          </a:p>
          <a:p>
            <a:r>
              <a:rPr dirty="0"/>
              <a:t>Demographic collapse is a systemic ESG risk</a:t>
            </a:r>
          </a:p>
          <a:p>
            <a:r>
              <a:rPr dirty="0"/>
              <a:t>Political volatility undermines long-term planning</a:t>
            </a:r>
          </a:p>
          <a:p>
            <a:r>
              <a:rPr dirty="0"/>
              <a:t>Innovation creates sustainability opportunities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Business &amp; Governance Context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/>
              <a:t>Chaebol-led industrial structure</a:t>
            </a:r>
          </a:p>
          <a:p>
            <a:r>
              <a:rPr dirty="0"/>
              <a:t>Fast, top-down execution culture</a:t>
            </a:r>
          </a:p>
          <a:p>
            <a:r>
              <a:rPr dirty="0"/>
              <a:t>Weak minority shareholder protection</a:t>
            </a:r>
          </a:p>
          <a:p>
            <a:r>
              <a:rPr dirty="0"/>
              <a:t>High innovation intensity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Structural Sustainability Risks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/>
              <a:t>Demographic collapse and aging</a:t>
            </a:r>
          </a:p>
          <a:p>
            <a:r>
              <a:rPr dirty="0"/>
              <a:t>Gender inequality</a:t>
            </a:r>
          </a:p>
          <a:p>
            <a:r>
              <a:rPr dirty="0"/>
              <a:t>Youth employment challenges</a:t>
            </a:r>
          </a:p>
          <a:p>
            <a:r>
              <a:rPr dirty="0"/>
              <a:t>Political and policy volatility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Regulation &amp; Capital Markets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/>
              <a:t>FSC / FSS / KRX oversight</a:t>
            </a:r>
          </a:p>
          <a:p>
            <a:r>
              <a:rPr dirty="0"/>
              <a:t>Value-Up Program</a:t>
            </a:r>
          </a:p>
          <a:p>
            <a:r>
              <a:rPr dirty="0"/>
              <a:t>ESG disclosure reforms</a:t>
            </a:r>
          </a:p>
          <a:p>
            <a:r>
              <a:rPr dirty="0"/>
              <a:t>Enforcement consistency challenges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Boardroom Briefing (Distilled)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/>
              <a:t>Governance quality drives ESG credibility</a:t>
            </a:r>
          </a:p>
          <a:p>
            <a:r>
              <a:rPr dirty="0"/>
              <a:t>Speed must be balanced with oversight</a:t>
            </a:r>
          </a:p>
          <a:p>
            <a:r>
              <a:rPr dirty="0"/>
              <a:t>Demographics are a material risk</a:t>
            </a:r>
          </a:p>
          <a:p>
            <a:r>
              <a:rPr dirty="0"/>
              <a:t>Long-term trust requires policy stability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t>Three Questions for the Board / Executive Team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dirty="0"/>
              <a:t>1. How are governance risks being addressed within chaebol structures?</a:t>
            </a:r>
          </a:p>
          <a:p>
            <a:pPr marL="0" indent="0">
              <a:buNone/>
            </a:pPr>
            <a:r>
              <a:rPr dirty="0"/>
              <a:t>2. How do demographic trends affect workforce and growth?</a:t>
            </a:r>
          </a:p>
          <a:p>
            <a:pPr marL="0" indent="0">
              <a:buNone/>
            </a:pPr>
            <a:r>
              <a:rPr dirty="0"/>
              <a:t>3. Are sustainability commitments resilient to policy change?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Key Takeaway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dirty="0"/>
              <a:t>Effective sustainability in South Korea requires:</a:t>
            </a:r>
          </a:p>
          <a:p>
            <a:r>
              <a:rPr dirty="0"/>
              <a:t>Governance reform</a:t>
            </a:r>
          </a:p>
          <a:p>
            <a:r>
              <a:rPr dirty="0"/>
              <a:t>Social and demographic resilience</a:t>
            </a:r>
          </a:p>
          <a:p>
            <a:r>
              <a:rPr dirty="0"/>
              <a:t>Policy-aware strategy</a:t>
            </a:r>
          </a:p>
          <a:p>
            <a:endParaRPr dirty="0"/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</a:rPr>
              <a:t>Investor community</a:t>
            </a:r>
            <a:r>
              <a:rPr dirty="0">
                <a:solidFill>
                  <a:srgbClr val="FF0000"/>
                </a:solidFill>
              </a:rPr>
              <a:t> alone is not enough.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230</Words>
  <Application>Microsoft Office PowerPoint</Application>
  <PresentationFormat>On-screen Show (4:3)</PresentationFormat>
  <Paragraphs>48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Chapter 7: Sustainability in South Korea</vt:lpstr>
      <vt:lpstr>Learning Objectives</vt:lpstr>
      <vt:lpstr>Summary of Key Points</vt:lpstr>
      <vt:lpstr>Business &amp; Governance Context</vt:lpstr>
      <vt:lpstr>Structural Sustainability Risks</vt:lpstr>
      <vt:lpstr>Regulation &amp; Capital Markets</vt:lpstr>
      <vt:lpstr>Boardroom Briefing (Distilled)</vt:lpstr>
      <vt:lpstr>Three Questions for the Board / Executive Team</vt:lpstr>
      <vt:lpstr>Key Takeaway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Nana</cp:lastModifiedBy>
  <cp:revision>2</cp:revision>
  <dcterms:created xsi:type="dcterms:W3CDTF">2013-01-27T09:14:16Z</dcterms:created>
  <dcterms:modified xsi:type="dcterms:W3CDTF">2026-01-07T00:15:39Z</dcterms:modified>
  <cp:category/>
</cp:coreProperties>
</file>